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3004800" cy="9753600"/>
  <p:notesSz cx="6858000" cy="9144000"/>
  <p:custDataLst>
    <p:tags r:id="rId4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1270000" y="4489449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4"/>
        </a:buBlip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4" Type="http://schemas.openxmlformats.org/officeDocument/2006/relationships/slideLayout" Target="../slideLayouts/slideLayout6.xml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1.png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tiff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7.png"/><Relationship Id="rId2" Type="http://schemas.openxmlformats.org/officeDocument/2006/relationships/image" Target="../media/image2.tiff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.tiff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tiff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tiff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tiff"/><Relationship Id="rId2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SS3核心高级技巧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CSS3核心高级技巧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</p:txBody>
      </p:sp>
      <p:sp>
        <p:nvSpPr>
          <p:cNvPr id="120" name="yuanzhijia@yidengxuetang.co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>
              <a:defRPr u="none"/>
            </a:pPr>
            <a:r>
              <a:rPr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yuanzhijia@yidengxuetang.com</a:t>
            </a:r>
            <a:endParaRPr u="sng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弹性盒模型与Reset的选择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48310">
              <a:defRPr sz="7055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弹性盒模型与Reset的选择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弹性盒模型与Reset的选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310">
              <a:defRPr sz="7055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弹性盒模型与Reset的选择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8" name="flex模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flex模型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*的杀伤力太大！！！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Reset.css 重置 Normalize.css修复 </a:t>
            </a:r>
            <a:r>
              <a:rPr u="sng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Neat.css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融合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html{box-sizing: border-box;} *,*:before,X:after{box-sizing: inherit;}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CON-FONT与常用字体排版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ICON-FONT与常用字体排版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CON-FONT与常用字体排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ICON-FONT与常用字体排版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3" name="no-image时代 不超过纯色为2的图像…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/>
          <a:p>
            <a:pPr marL="457200" indent="-457200" defTabSz="365760">
              <a:spcBef>
                <a:spcPts val="2800"/>
              </a:spcBef>
              <a:buBlip>
                <a:blip r:embed="rId1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no-image时代 不超过纯色为2的图像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defTabSz="365760">
              <a:spcBef>
                <a:spcPts val="2800"/>
              </a:spcBef>
              <a:buBlip>
                <a:blip r:embed="rId1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宋体非宋体 黑体非黑体 WIndows下的宋体叫中易宋体SimSun，Mac是华文宋体STSong。WIndows下的黑体叫中易黑体SimHei，Mac是华文黑体STHeiti。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defTabSz="365760">
              <a:spcBef>
                <a:spcPts val="2800"/>
              </a:spcBef>
              <a:buBlip>
                <a:blip r:embed="rId1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不要只写中文字体名，保证西文字体在中文字体前面。Mac-&gt;Linux-&gt;Windows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defTabSz="365760">
              <a:spcBef>
                <a:spcPts val="2800"/>
              </a:spcBef>
              <a:buBlip>
                <a:blip r:embed="rId1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切忌不要直接使用设计师PSD的设计font-family,关键时刻再去启动font-face（typo.css 、 Entry.css 、Type.css 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defTabSz="365760">
              <a:spcBef>
                <a:spcPts val="2800"/>
              </a:spcBef>
              <a:buBlip>
                <a:blip r:embed="rId1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font-family: sans-serif;系统默认，字体多个单词组成加引号。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SS IC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CSS ICON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http://cssicon.space/#/"/>
          <p:cNvSpPr txBox="1"/>
          <p:nvPr/>
        </p:nvSpPr>
        <p:spPr>
          <a:xfrm>
            <a:off x="3293539" y="2478134"/>
            <a:ext cx="5967730" cy="7473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http://cssicon.space/#/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7" name="pasted-image.png" descr="pasted-image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3582396" y="3778975"/>
            <a:ext cx="6400801" cy="556260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有关设计的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有关设计的JS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2" name="pasted-image.tiff"/>
          <p:cNvGrpSpPr/>
          <p:nvPr/>
        </p:nvGrpSpPr>
        <p:grpSpPr>
          <a:xfrm>
            <a:off x="1656373" y="3996549"/>
            <a:ext cx="9242061" cy="1853946"/>
            <a:chOff x="0" y="0"/>
            <a:chExt cx="9242059" cy="1853944"/>
          </a:xfrm>
        </p:grpSpPr>
        <p:pic>
          <p:nvPicPr>
            <p:cNvPr id="161" name="pasted-image.tiff" descr="pasted-image.tif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700" y="450098"/>
              <a:ext cx="8962660" cy="12641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pasted-image.tiff" descr="pasted-image.tiff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242060" cy="18539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SS代码检测团队项目规范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8785">
              <a:defRPr sz="691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CSS代码检测团队项目规范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SS HINT"/>
          <p:cNvSpPr txBox="1"/>
          <p:nvPr>
            <p:ph type="title"/>
          </p:nvPr>
        </p:nvSpPr>
        <p:spPr>
          <a:xfrm>
            <a:off x="1270000" y="203200"/>
            <a:ext cx="10166939" cy="1366377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 HINT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" name="1.不要使用多个class选择元素，如a.foo.boo，这在ie6及以下不能正确解析…"/>
          <p:cNvSpPr txBox="1"/>
          <p:nvPr>
            <p:ph type="body" idx="1"/>
          </p:nvPr>
        </p:nvSpPr>
        <p:spPr>
          <a:xfrm>
            <a:off x="329820" y="1758022"/>
            <a:ext cx="12345160" cy="7761556"/>
          </a:xfrm>
          <a:prstGeom prst="rect">
            <a:avLst/>
          </a:prstGeom>
        </p:spPr>
        <p:txBody>
          <a:bodyPr anchor="t"/>
          <a:lstStyle/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1.不要使用多个class选择元素，如a.foo.boo，这在ie6及以下不能正确解析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2.移除空的css规则，如a{}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3.正确的使用显示属性，如display:inline不要和width，height，float，margin,padding同时使用，display:inline-block不要和float同时使用等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4.避免过多的浮动，当浮动次数超过十次时，会显示警告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5.避免使用过多的字号，当字号声明超过十种时，显示警告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6.避免使用过多web字体，当使用超过五次时，显示警告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7.避免使用id作为样式选择器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8.标题元素只定义一次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9.使用width:100%时要小心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10.属性值为0时不要写单位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11.各浏览器专属的css属性要有规范，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例如.foo{-moz-border-radius:5px;border-radius:5px}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12.避免使用看起来像正则表达式的css3选择器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4320" indent="-274320" defTabSz="219710">
              <a:spcBef>
                <a:spcPts val="1700"/>
              </a:spcBef>
              <a:buBlip>
                <a:blip r:embed="rId1"/>
              </a:buBlip>
              <a:defRPr sz="172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13.遵守盒模型规则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8" name="pasted-image.png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233478" y="5594991"/>
            <a:ext cx="6059046" cy="266864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SS绘制高级技巧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3" name="border &amp;&amp; border-radius 造就万千可能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border &amp;&amp; border-radius 造就万千可能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76" name="pasted-image.png"/>
          <p:cNvGrpSpPr/>
          <p:nvPr/>
        </p:nvGrpSpPr>
        <p:grpSpPr>
          <a:xfrm>
            <a:off x="6485155" y="3516650"/>
            <a:ext cx="5301104" cy="2708783"/>
            <a:chOff x="0" y="0"/>
            <a:chExt cx="5301102" cy="2708782"/>
          </a:xfrm>
        </p:grpSpPr>
        <p:pic>
          <p:nvPicPr>
            <p:cNvPr id="175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" y="450098"/>
              <a:ext cx="5021703" cy="21189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pasted-image.png" descr="pasted-image.png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5301103" cy="2708784"/>
            </a:xfrm>
            <a:prstGeom prst="rect">
              <a:avLst/>
            </a:prstGeom>
            <a:effectLst/>
          </p:spPr>
        </p:pic>
      </p:grpSp>
      <p:grpSp>
        <p:nvGrpSpPr>
          <p:cNvPr id="179" name="pasted-image.png"/>
          <p:cNvGrpSpPr/>
          <p:nvPr/>
        </p:nvGrpSpPr>
        <p:grpSpPr>
          <a:xfrm>
            <a:off x="1030451" y="3572928"/>
            <a:ext cx="4992175" cy="2596228"/>
            <a:chOff x="0" y="0"/>
            <a:chExt cx="4992173" cy="2596226"/>
          </a:xfrm>
        </p:grpSpPr>
        <p:pic>
          <p:nvPicPr>
            <p:cNvPr id="178" name="pasted-image.png" descr="pasted-imag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9700" y="450098"/>
              <a:ext cx="4712774" cy="20064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pasted-image.png" descr="pasted-image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4992174" cy="2596228"/>
            </a:xfrm>
            <a:prstGeom prst="rect">
              <a:avLst/>
            </a:prstGeom>
            <a:effectLst/>
          </p:spPr>
        </p:pic>
      </p:grpSp>
      <p:grpSp>
        <p:nvGrpSpPr>
          <p:cNvPr id="182" name="pasted-image.png"/>
          <p:cNvGrpSpPr/>
          <p:nvPr/>
        </p:nvGrpSpPr>
        <p:grpSpPr>
          <a:xfrm>
            <a:off x="5180100" y="6845765"/>
            <a:ext cx="2388857" cy="2219328"/>
            <a:chOff x="0" y="0"/>
            <a:chExt cx="2388856" cy="2219326"/>
          </a:xfrm>
        </p:grpSpPr>
        <p:pic>
          <p:nvPicPr>
            <p:cNvPr id="181" name="pasted-image.png" descr="pasted-imag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0" y="44450"/>
              <a:ext cx="2299957" cy="21304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pasted-image.png" descr="pasted-image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2388857" cy="2219327"/>
            </a:xfrm>
            <a:prstGeom prst="rect">
              <a:avLst/>
            </a:prstGeom>
            <a:effectLst/>
          </p:spPr>
        </p:pic>
      </p:grpSp>
      <p:pic>
        <p:nvPicPr>
          <p:cNvPr id="183" name="pasted-image.png" descr="pasted-image.png"/>
          <p:cNvPicPr/>
          <p:nvPr/>
        </p:nvPicPr>
        <p:blipFill>
          <a:blip r:embed="rId8"/>
          <a:stretch>
            <a:fillRect/>
          </a:stretch>
        </p:blipFill>
        <p:spPr>
          <a:xfrm>
            <a:off x="7866340" y="7106066"/>
            <a:ext cx="4063459" cy="2697827"/>
          </a:xfrm>
          <a:prstGeom prst="rect">
            <a:avLst/>
          </a:prstGeom>
        </p:spPr>
      </p:pic>
      <p:grpSp>
        <p:nvGrpSpPr>
          <p:cNvPr id="186" name="pasted-image.png"/>
          <p:cNvGrpSpPr/>
          <p:nvPr/>
        </p:nvGrpSpPr>
        <p:grpSpPr>
          <a:xfrm>
            <a:off x="1084155" y="6562066"/>
            <a:ext cx="3569098" cy="2786857"/>
            <a:chOff x="0" y="0"/>
            <a:chExt cx="3569096" cy="2786856"/>
          </a:xfrm>
        </p:grpSpPr>
        <p:pic>
          <p:nvPicPr>
            <p:cNvPr id="185" name="pasted-image.png" descr="pasted-image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4450" y="44450"/>
              <a:ext cx="3480333" cy="26978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4" name="pasted-image.png" descr="pasted-image.png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3569097" cy="2786857"/>
            </a:xfrm>
            <a:prstGeom prst="rect">
              <a:avLst/>
            </a:prstGeom>
            <a:effectLst/>
          </p:spPr>
        </p:pic>
      </p:grpSp>
      <p:grpSp>
        <p:nvGrpSpPr>
          <p:cNvPr id="192" name="成组"/>
          <p:cNvGrpSpPr/>
          <p:nvPr/>
        </p:nvGrpSpPr>
        <p:grpSpPr>
          <a:xfrm>
            <a:off x="7985228" y="6202431"/>
            <a:ext cx="3825683" cy="1029849"/>
            <a:chOff x="12700" y="-61870"/>
            <a:chExt cx="3825681" cy="1029848"/>
          </a:xfrm>
        </p:grpSpPr>
        <p:pic>
          <p:nvPicPr>
            <p:cNvPr id="187" name="pasted-image.png" descr="pasted-image.png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12700" y="90150"/>
              <a:ext cx="3825682" cy="877828"/>
            </a:xfrm>
            <a:prstGeom prst="rect">
              <a:avLst/>
            </a:prstGeom>
            <a:effectLst/>
          </p:spPr>
        </p:pic>
        <p:pic>
          <p:nvPicPr>
            <p:cNvPr id="188" name="线条" descr="线条"/>
            <p:cNvPicPr/>
            <p:nvPr/>
          </p:nvPicPr>
          <p:blipFill>
            <a:blip r:embed="rId12"/>
            <a:stretch>
              <a:fillRect/>
            </a:stretch>
          </p:blipFill>
          <p:spPr>
            <a:xfrm rot="18288560">
              <a:off x="1091124" y="378677"/>
              <a:ext cx="1119593" cy="88901"/>
            </a:xfrm>
            <a:prstGeom prst="rect">
              <a:avLst/>
            </a:prstGeom>
            <a:effectLst/>
          </p:spPr>
        </p:pic>
        <p:pic>
          <p:nvPicPr>
            <p:cNvPr id="190" name="线条" descr="线条"/>
            <p:cNvPicPr/>
            <p:nvPr/>
          </p:nvPicPr>
          <p:blipFill>
            <a:blip r:embed="rId13"/>
            <a:stretch>
              <a:fillRect/>
            </a:stretch>
          </p:blipFill>
          <p:spPr>
            <a:xfrm rot="13500000">
              <a:off x="1115023" y="378677"/>
              <a:ext cx="1071796" cy="88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92" grpId="6" animBg="1" advAuto="0"/>
      <p:bldP spid="186" grpId="3" animBg="1" advAuto="0"/>
      <p:bldP spid="183" grpId="5" animBg="1" advAuto="0"/>
      <p:bldP spid="182" grpId="4" animBg="1" advAuto="0"/>
      <p:bldP spid="176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SS3开发常备核心技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CSS3开发常备核心技能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3" name="早期的双飞翼布局+CSS HACK…"/>
          <p:cNvSpPr txBox="1"/>
          <p:nvPr>
            <p:ph type="body" idx="1"/>
          </p:nvPr>
        </p:nvSpPr>
        <p:spPr>
          <a:xfrm>
            <a:off x="1622170" y="2399941"/>
            <a:ext cx="10789279" cy="6702471"/>
          </a:xfrm>
          <a:prstGeom prst="rect">
            <a:avLst/>
          </a:prstGeom>
        </p:spPr>
        <p:txBody>
          <a:bodyPr anchor="t"/>
          <a:lstStyle/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早期的双飞翼布局+CSS HACK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基于移动端的PX与REM转换兼容方案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弹性盒模型与Reset的选择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自制的ICON-FONT与常用字体排版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CSS代码检测与团队项目规范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CSS绘制特殊图形 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  <a:p>
            <a:pPr marL="520065" indent="-520065" defTabSz="415925">
              <a:spcBef>
                <a:spcPts val="3200"/>
              </a:spcBef>
              <a:buBlip>
                <a:blip r:embed="rId1"/>
              </a:buBlip>
              <a:defRPr sz="32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BFC IFC GFC FFC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SS绘制高级技巧"/>
          <p:cNvSpPr txBox="1"/>
          <p:nvPr>
            <p:ph type="title"/>
          </p:nvPr>
        </p:nvSpPr>
        <p:spPr>
          <a:xfrm>
            <a:off x="1453938" y="203200"/>
            <a:ext cx="10464801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after &amp;&amp; before 任何一个HTML元素都可以创造3个可以供我们操作的视觉元素，即三个矩形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after &amp;&amp; before 任何一个HTML元素都可以创造3个可以供我们操作的视觉元素，即三个矩形。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53" y="4822638"/>
            <a:ext cx="4903771" cy="4059799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9" name="box-shadow是可以定义为任意颜色的，并且同一个元素可以投射出不同的box-shadow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box-shadow是可以定义为任意颜色的，并且同一个元素可以投射出不同的box-shadow。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0" name="pasted-image.png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719" y="4394017"/>
            <a:ext cx="9699362" cy="51201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3" name="神奇borders构建的三角形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神奇borders构建的三角形。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4" name="pasted-image.png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405075" y="3754092"/>
            <a:ext cx="9086048" cy="56507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7" name="pasted-image.png" descr="pasted-image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487904" y="2458970"/>
            <a:ext cx="5620689" cy="2490104"/>
          </a:xfrm>
          <a:prstGeom prst="rect">
            <a:avLst/>
          </a:prstGeom>
        </p:spPr>
      </p:pic>
      <p:pic>
        <p:nvPicPr>
          <p:cNvPr id="208" name="pasted-image.png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522028" y="2408170"/>
            <a:ext cx="6206861" cy="2591704"/>
          </a:xfrm>
          <a:prstGeom prst="rect">
            <a:avLst/>
          </a:prstGeom>
        </p:spPr>
      </p:pic>
      <p:pic>
        <p:nvPicPr>
          <p:cNvPr id="209" name="pasted-image.png" descr="pasted-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32958" y="5155362"/>
            <a:ext cx="5930581" cy="3294368"/>
          </a:xfrm>
          <a:prstGeom prst="rect">
            <a:avLst/>
          </a:prstGeom>
          <a:effectLst>
            <a:outerShdw blurRad="63500" dist="127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212" name="渐变轴：每个色标的推进已圆心为中心同心圆扩散。"/>
          <p:cNvGrpSpPr/>
          <p:nvPr/>
        </p:nvGrpSpPr>
        <p:grpSpPr>
          <a:xfrm>
            <a:off x="339090" y="8586168"/>
            <a:ext cx="12326620" cy="990601"/>
            <a:chOff x="0" y="0"/>
            <a:chExt cx="12326619" cy="990600"/>
          </a:xfrm>
        </p:grpSpPr>
        <p:sp>
          <p:nvSpPr>
            <p:cNvPr id="211" name="渐变轴：每个色标的推进已圆心为中心同心圆扩散。"/>
            <p:cNvSpPr txBox="1"/>
            <p:nvPr/>
          </p:nvSpPr>
          <p:spPr>
            <a:xfrm>
              <a:off x="44450" y="44450"/>
              <a:ext cx="12237720" cy="9017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t>渐变轴：每个色标的推进已圆心为中心同心圆扩散。</a:t>
              </a:r>
            </a:p>
          </p:txBody>
        </p:sp>
        <p:pic>
          <p:nvPicPr>
            <p:cNvPr id="210" name="渐变轴：每个色标的推进已圆心为中心同心圆扩散。" descr="渐变轴：每个色标的推进已圆心为中心同心圆扩散。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12326621" cy="990601"/>
            </a:xfrm>
            <a:prstGeom prst="rect">
              <a:avLst/>
            </a:prstGeom>
            <a:effectLst/>
          </p:spPr>
        </p:pic>
      </p:grpSp>
      <p:pic>
        <p:nvPicPr>
          <p:cNvPr id="213" name="pasted-image.png" descr="pasted-image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6573143" y="4840367"/>
            <a:ext cx="6104632" cy="3294368"/>
          </a:xfrm>
          <a:prstGeom prst="rect">
            <a:avLst/>
          </a:prstGeom>
          <a:effectLst>
            <a:outerShdw blurRad="63500" dist="127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14" name="正方形"/>
          <p:cNvSpPr/>
          <p:nvPr/>
        </p:nvSpPr>
        <p:spPr>
          <a:xfrm>
            <a:off x="3872615" y="3197591"/>
            <a:ext cx="1270001" cy="1270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63500" dir="162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63500" dist="25400" dir="2700000" rotWithShape="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pic>
        <p:nvPicPr>
          <p:cNvPr id="215" name="线条" descr="线条"/>
          <p:cNvPicPr/>
          <p:nvPr/>
        </p:nvPicPr>
        <p:blipFill>
          <a:blip r:embed="rId7"/>
          <a:stretch>
            <a:fillRect/>
          </a:stretch>
        </p:blipFill>
        <p:spPr>
          <a:xfrm rot="3685042">
            <a:off x="4097025" y="7695808"/>
            <a:ext cx="1836791" cy="29939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4" animBg="1" advAuto="0"/>
      <p:bldP spid="212" grpId="5" animBg="1" advAuto="0"/>
      <p:bldP spid="207" grpId="1" animBg="1" advAuto="0"/>
      <p:bldP spid="208" grpId="2" animBg="1" advAuto="0"/>
      <p:bldP spid="209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CSS绘制高级技巧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21" name="pasted-image.png"/>
          <p:cNvGrpSpPr/>
          <p:nvPr/>
        </p:nvGrpSpPr>
        <p:grpSpPr>
          <a:xfrm>
            <a:off x="628650" y="2789720"/>
            <a:ext cx="11747500" cy="4729999"/>
            <a:chOff x="0" y="0"/>
            <a:chExt cx="11747500" cy="4729998"/>
          </a:xfrm>
        </p:grpSpPr>
        <p:pic>
          <p:nvPicPr>
            <p:cNvPr id="220" name="pasted-image.png" descr="pasted-image.png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39700" y="450098"/>
              <a:ext cx="11468100" cy="4140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pasted-image.png" descr="pasted-image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1747500" cy="473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FC IFC GFC FFC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BFC IFC GFC FFC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FC"/>
          <p:cNvSpPr txBox="1"/>
          <p:nvPr>
            <p:ph type="title"/>
          </p:nvPr>
        </p:nvSpPr>
        <p:spPr>
          <a:xfrm>
            <a:off x="1270000" y="83201"/>
            <a:ext cx="10464800" cy="1668608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BFC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6" name="Box: CSS布局的基本单位 Box 是 CSS 布局的对象和基本单位， 直观点来说，就是一个页面是由很多个 Box 组成的。元素的类型和 display 属性，决定了这个 Box 的类型。 不同类型的 Box， 会参与不同的 Formatting Context（一个决定如何渲染文档的容器），因此Box内的元素会以不同的方式渲染。让我们看看有哪些盒子：…"/>
          <p:cNvSpPr txBox="1"/>
          <p:nvPr>
            <p:ph type="body" idx="1"/>
          </p:nvPr>
        </p:nvSpPr>
        <p:spPr>
          <a:xfrm>
            <a:off x="1017640" y="1973612"/>
            <a:ext cx="11577304" cy="7080361"/>
          </a:xfrm>
          <a:prstGeom prst="rect">
            <a:avLst/>
          </a:prstGeom>
        </p:spPr>
        <p:txBody>
          <a:bodyPr anchor="t"/>
          <a:lstStyle/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Box: CSS布局的基本单位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Box 是 CSS 布局的对象和基本单位， 直观点来说，就是一个页面是由很多个 Box 组成的。元素的类型和 display 属性，决定了这个 Box 的类型。 不同类型的 Box， 会参与不同的 Formatting Context（一个决定如何渲染文档的容器），因此Box内的元素会以不同的方式渲染。让我们看看有哪些盒子：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block-level box:display 属性为 block, list-item, table 的元素，会生成 block-level box。并且参与 block fomatting context；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inline-level box:display 属性为 inline, inline-block, inline-table 的元素，会生成 inline-level box。并且参与 inline formatting context；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Formatting context 是 W3C CSS2.1 规范中的一个概念。它是页面中的一块渲染区域，并且有一套渲染规则，它决定了其子元素将如何定位，以及和其他元素的关系和相互作用。最常见的 Formatting context 有 Block fomatting context (简称BFC)和 Inline formatting context (简称IFC)。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哪些元素会生成BF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哪些元素会生成BFC?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9" name="根元素…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根元素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float属性不为none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position为absolute或fixed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display为inline-block, table-cell, table-caption, flex, inline-flex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overflow不为visible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&lt;style&gt;     body {         width: 300px;         position: relative;     }      .aside {         width: 100px;         height: 150px;         float: left;         background: #f66;     }      .main {         height: 200px;         background: #fcc;     } &lt;/style&gt; &lt;body&gt;     &lt;div class=&quot;aside&quot;&gt;&lt;/div&gt;     &lt;div class=&quot;main&quot;&gt;&lt;/div&gt; &lt;/body&gt;"/>
          <p:cNvSpPr txBox="1"/>
          <p:nvPr>
            <p:ph type="body" sz="half" idx="1"/>
          </p:nvPr>
        </p:nvSpPr>
        <p:spPr>
          <a:xfrm>
            <a:off x="775007" y="412609"/>
            <a:ext cx="4852016" cy="8538388"/>
          </a:xfrm>
          <a:prstGeom prst="rect">
            <a:avLst/>
          </a:prstGeom>
        </p:spPr>
        <p:txBody>
          <a:bodyPr anchor="t"/>
          <a:lstStyle/>
          <a:p>
            <a:pPr marL="377190" indent="-377190" defTabSz="301625">
              <a:spcBef>
                <a:spcPts val="2300"/>
              </a:spcBef>
              <a:buBlip>
                <a:blip r:embed="rId1"/>
              </a:buBlip>
              <a:defRPr sz="237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&lt;style&gt;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body {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width: 300px;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position: relative;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} 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.aside {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width: 100px;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height: 150px;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float: left;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background: #f66;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} 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.main {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height: 200px;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background: #fcc;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&lt;div class="aside"&gt;&lt;/div&gt;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&lt;div class="main"&gt;&lt;/div&gt;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2" name="pasted-image.tiff" descr="pasted-image.tiff"/>
          <p:cNvPicPr/>
          <p:nvPr/>
        </p:nvPicPr>
        <p:blipFill>
          <a:blip r:embed="rId2"/>
          <a:stretch>
            <a:fillRect/>
          </a:stretch>
        </p:blipFill>
        <p:spPr>
          <a:xfrm>
            <a:off x="5214690" y="703619"/>
            <a:ext cx="3886201" cy="2679701"/>
          </a:xfrm>
          <a:prstGeom prst="rect">
            <a:avLst/>
          </a:prstGeom>
        </p:spPr>
      </p:pic>
      <p:grpSp>
        <p:nvGrpSpPr>
          <p:cNvPr id="235" name="根据BFC布局规则：…"/>
          <p:cNvGrpSpPr/>
          <p:nvPr/>
        </p:nvGrpSpPr>
        <p:grpSpPr>
          <a:xfrm>
            <a:off x="4580078" y="4141469"/>
            <a:ext cx="8312819" cy="2134870"/>
            <a:chOff x="-12700" y="266699"/>
            <a:chExt cx="8312817" cy="2134870"/>
          </a:xfrm>
        </p:grpSpPr>
        <p:sp>
          <p:nvSpPr>
            <p:cNvPr id="234" name="根据BFC布局规则：…"/>
            <p:cNvSpPr txBox="1"/>
            <p:nvPr/>
          </p:nvSpPr>
          <p:spPr>
            <a:xfrm>
              <a:off x="12700" y="513398"/>
              <a:ext cx="8287417" cy="16402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rPr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根据BFC布局规则：</a:t>
              </a:r>
              <a:endPara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rPr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1.每个元素的margin box的左边， 与包含块border box的左边相接触(对于从左往右的格式化，否则相反)。即使存在浮动也是如此。</a:t>
              </a:r>
              <a:endPara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endPara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rPr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2.BFC的区域不会与float box重叠。</a:t>
              </a:r>
              <a:endPara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33" name="根据BFC布局规则：…" descr="根据BFC布局规则：…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2700" y="266699"/>
              <a:ext cx="8312783" cy="21348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.main {     overflow: hidden; }"/>
          <p:cNvSpPr txBox="1"/>
          <p:nvPr>
            <p:ph type="body" sz="quarter" idx="1"/>
          </p:nvPr>
        </p:nvSpPr>
        <p:spPr>
          <a:xfrm>
            <a:off x="1689993" y="3999615"/>
            <a:ext cx="4852016" cy="21706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.main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overflow:hidden;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40" name="通过触发main生成BFC， 来实现自适应两栏布局。"/>
          <p:cNvGrpSpPr/>
          <p:nvPr/>
        </p:nvGrpSpPr>
        <p:grpSpPr>
          <a:xfrm>
            <a:off x="1836116" y="7306520"/>
            <a:ext cx="8566819" cy="571502"/>
            <a:chOff x="-266700" y="635"/>
            <a:chExt cx="8566817" cy="571501"/>
          </a:xfrm>
        </p:grpSpPr>
        <p:sp>
          <p:nvSpPr>
            <p:cNvPr id="239" name="通过触发main生成BFC， 来实现自适应两栏布局。"/>
            <p:cNvSpPr txBox="1"/>
            <p:nvPr/>
          </p:nvSpPr>
          <p:spPr>
            <a:xfrm>
              <a:off x="12700" y="50483"/>
              <a:ext cx="8287417" cy="47053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通过触发main生成</a:t>
              </a: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ourier"/>
                </a:rPr>
                <a:t>BFC</a:t>
              </a:r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， 来实现自适应两栏布局。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38" name="通过触发main生成BFC， 来实现自适应两栏布局。" descr="通过触发main生成BFC， 来实现自适应两栏布局。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66700" y="635"/>
              <a:ext cx="8312817" cy="571501"/>
            </a:xfrm>
            <a:prstGeom prst="rect">
              <a:avLst/>
            </a:prstGeom>
            <a:effectLst/>
          </p:spPr>
        </p:pic>
      </p:grpSp>
      <p:sp>
        <p:nvSpPr>
          <p:cNvPr id="241" name="自适应两栏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自适应两栏布局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60" y="3816774"/>
            <a:ext cx="3835401" cy="2540001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双飞翼布局+CSS HACK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双飞翼布局+CSS HACK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&lt;style&gt;     .par {         border: 5px solid #fcc;         width: 300px;     }      .child {         border: 5px solid #f66;         width:100px;         height: 100px;         float: left;     } &lt;/style&gt; &lt;body&gt;     &lt;div class=&quot;par&quot;&gt;         &lt;div class=&quot;child&quot;&gt;&lt;/div&gt;         &lt;div class=&quot;child&quot;&gt;&lt;/div&gt;     &lt;/div&gt; &lt;/body&gt;"/>
          <p:cNvSpPr txBox="1"/>
          <p:nvPr>
            <p:ph type="body" sz="half" idx="1"/>
          </p:nvPr>
        </p:nvSpPr>
        <p:spPr>
          <a:xfrm>
            <a:off x="1240000" y="2706698"/>
            <a:ext cx="4852016" cy="6577228"/>
          </a:xfrm>
          <a:prstGeom prst="rect">
            <a:avLst/>
          </a:prstGeom>
        </p:spPr>
        <p:txBody>
          <a:bodyPr anchor="t"/>
          <a:lstStyle/>
          <a:p>
            <a:pPr marL="240030" indent="-240030" defTabSz="191770">
              <a:spcBef>
                <a:spcPts val="1500"/>
              </a:spcBef>
              <a:buBlip>
                <a:blip r:embed="rId1"/>
              </a:buBlip>
              <a:defRPr sz="201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&lt;style&gt;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.par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border: 5px solid #fcc;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width: 300px;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.child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border: 5px solid #f66;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width:100px;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height: 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float: left;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&lt;/style&gt;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&lt;body&gt;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&lt;div class="par"&gt;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&lt;div class="child"&gt;&lt;/div&gt;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&lt;div class="child"&gt;&lt;/div&gt;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&lt;/body&gt;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5" name="清除内部浮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清除内部浮动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819" y="3606931"/>
            <a:ext cx="4140201" cy="1651001"/>
          </a:xfrm>
          <a:prstGeom prst="rect">
            <a:avLst/>
          </a:prstGeom>
          <a:ln w="88900">
            <a:miter lim="400000"/>
            <a:headEnd/>
            <a:tailEnd/>
          </a:ln>
        </p:spPr>
      </p:pic>
      <p:grpSp>
        <p:nvGrpSpPr>
          <p:cNvPr id="249" name="计算BFC的高度时，浮动元素也参与计算"/>
          <p:cNvGrpSpPr/>
          <p:nvPr/>
        </p:nvGrpSpPr>
        <p:grpSpPr>
          <a:xfrm>
            <a:off x="5923501" y="6117817"/>
            <a:ext cx="5976312" cy="571502"/>
            <a:chOff x="-12065" y="635"/>
            <a:chExt cx="5976310" cy="571501"/>
          </a:xfrm>
        </p:grpSpPr>
        <p:sp>
          <p:nvSpPr>
            <p:cNvPr id="248" name="计算BFC的高度时，浮动元素也参与计算"/>
            <p:cNvSpPr txBox="1"/>
            <p:nvPr/>
          </p:nvSpPr>
          <p:spPr>
            <a:xfrm>
              <a:off x="635" y="50483"/>
              <a:ext cx="5950910" cy="47053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计算BFC的高度时，浮动元素也参与计算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47" name="计算BFC的高度时，浮动元素也参与计算" descr="计算BFC的高度时，浮动元素也参与计算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2065" y="635"/>
              <a:ext cx="5976310" cy="571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.par {     overflow: hidden; }"/>
          <p:cNvSpPr txBox="1"/>
          <p:nvPr>
            <p:ph type="body" sz="quarter" idx="1"/>
          </p:nvPr>
        </p:nvSpPr>
        <p:spPr>
          <a:xfrm>
            <a:off x="1689993" y="3999615"/>
            <a:ext cx="4852016" cy="21706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1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.par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overflow:hidden;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54" name="为达到清除内部浮动，我们可以触发par生成BFC，那么par在计算高度时，par内部的浮动元素child也会参与计算。"/>
          <p:cNvGrpSpPr/>
          <p:nvPr/>
        </p:nvGrpSpPr>
        <p:grpSpPr>
          <a:xfrm>
            <a:off x="1920571" y="7316679"/>
            <a:ext cx="8445534" cy="990602"/>
            <a:chOff x="-145415" y="634"/>
            <a:chExt cx="8445532" cy="990601"/>
          </a:xfrm>
        </p:grpSpPr>
        <p:sp>
          <p:nvSpPr>
            <p:cNvPr id="253" name="为达到清除内部浮动，我们可以触发par生成BFC，那么par在计算高度时，par内部的浮动元素child也会参与计算。"/>
            <p:cNvSpPr txBox="1"/>
            <p:nvPr/>
          </p:nvSpPr>
          <p:spPr>
            <a:xfrm>
              <a:off x="12700" y="75248"/>
              <a:ext cx="8287417" cy="8401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为达到清除内部浮动，我们可以触发par生成BFC，那么par在计算高度时，par内部的浮动元素child也会参与计算。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52" name="为达到清除内部浮动，我们可以触发par生成BFC，那么par在计算高度时，par内部的浮动元素child也会参与计算。" descr="为达到清除内部浮动，我们可以触发par生成BFC，那么par在计算高度时，par内部的浮动元素child也会参与计算。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145415" y="634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55" name="清除内部浮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清除内部浮动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6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60" y="3816774"/>
            <a:ext cx="3835401" cy="2540001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&lt;style&gt;     p {         color: #f55;         background: #fcc;         width: 200px;         line-height: 100px;         text-align:center;         margin: 100px;     } &lt;/style&gt; &lt;body&gt;     &lt;p&gt;Haha&lt;/p&gt;     &lt;p&gt;Hehe&lt;/p&gt; &lt;/body&gt;"/>
          <p:cNvSpPr txBox="1"/>
          <p:nvPr>
            <p:ph type="body" sz="quarter" idx="1"/>
          </p:nvPr>
        </p:nvSpPr>
        <p:spPr>
          <a:xfrm>
            <a:off x="1989988" y="2908301"/>
            <a:ext cx="4852017" cy="4626987"/>
          </a:xfrm>
          <a:prstGeom prst="rect">
            <a:avLst/>
          </a:prstGeom>
        </p:spPr>
        <p:txBody>
          <a:bodyPr anchor="t"/>
          <a:lstStyle/>
          <a:p>
            <a:pPr marL="291465" indent="-291465" defTabSz="233045">
              <a:spcBef>
                <a:spcPts val="1800"/>
              </a:spcBef>
              <a:buBlip>
                <a:blip r:embed="rId1"/>
              </a:buBlip>
              <a:defRPr sz="183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&lt;style&gt;   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 {      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color: #f55;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background: #fcc;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width: 200px;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line-height: 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text-align:center;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margin: 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&lt;/style&gt;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&lt;body&gt;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&lt;p&gt;Haha&lt;/p&gt;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&lt;p&gt;Hehe&lt;/p&gt;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&lt;/body&gt;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61" name="Box垂直方向的距离由margin决定。属于同一个BFC的两个相邻Box的margin会发生重叠"/>
          <p:cNvGrpSpPr/>
          <p:nvPr/>
        </p:nvGrpSpPr>
        <p:grpSpPr>
          <a:xfrm>
            <a:off x="2117816" y="8122807"/>
            <a:ext cx="8312818" cy="990601"/>
            <a:chOff x="0" y="0"/>
            <a:chExt cx="8312816" cy="990600"/>
          </a:xfrm>
        </p:grpSpPr>
        <p:sp>
          <p:nvSpPr>
            <p:cNvPr id="260" name="Box垂直方向的距离由margin决定。属于同一个BFC的两个相邻Box的margin会发生重叠"/>
            <p:cNvSpPr txBox="1"/>
            <p:nvPr/>
          </p:nvSpPr>
          <p:spPr>
            <a:xfrm>
              <a:off x="12700" y="12700"/>
              <a:ext cx="8287417" cy="9652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t>Box垂直方向的距离由margin决定。属于同一个BFC的两个相邻Box的margin会发生重叠</a:t>
              </a:r>
            </a:p>
          </p:txBody>
        </p:sp>
        <p:pic>
          <p:nvPicPr>
            <p:cNvPr id="259" name="Box垂直方向的距离由margin决定。属于同一个BFC的两个相邻Box的margin会发生重叠" descr="Box垂直方向的距离由margin决定。属于同一个BFC的两个相邻Box的margin会发生重叠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62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防止垂直 margin 重叠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23" y="3105047"/>
            <a:ext cx="2654301" cy="3873501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&lt;style&gt;     p {         color: #f55;         background: #fcc;         width: 200px;         line-height: 100px;         text-align:center;         margin: 100px;     } &lt;/style&gt; &lt;body&gt;     &lt;p&gt;Haha&lt;/p&gt;     &lt;p&gt;Hehe&lt;/p&gt; &lt;/body&gt;"/>
          <p:cNvSpPr txBox="1"/>
          <p:nvPr>
            <p:ph type="body" sz="quarter" idx="1"/>
          </p:nvPr>
        </p:nvSpPr>
        <p:spPr>
          <a:xfrm>
            <a:off x="1989988" y="2908301"/>
            <a:ext cx="4852017" cy="4626987"/>
          </a:xfrm>
          <a:prstGeom prst="rect">
            <a:avLst/>
          </a:prstGeom>
        </p:spPr>
        <p:txBody>
          <a:bodyPr anchor="t"/>
          <a:lstStyle/>
          <a:p>
            <a:pPr marL="291465" indent="-291465" defTabSz="233045">
              <a:spcBef>
                <a:spcPts val="1800"/>
              </a:spcBef>
              <a:buBlip>
                <a:blip r:embed="rId1"/>
              </a:buBlip>
              <a:defRPr sz="183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</a:rPr>
              <a:t>&lt;style&gt;    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p {       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color: #f55;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background: #fcc;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width: 200px;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line-height: 100px;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text-align:center;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    margin: 100px;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&lt;/style&gt;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&lt;p&gt;Haha&lt;/p&gt;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    &lt;p&gt;Hehe&lt;/p&gt;</a:t>
            </a:r>
            <a:br>
              <a:rPr>
                <a:latin typeface="微软雅黑" panose="020B0503020204020204" charset="-122"/>
                <a:ea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68" name="Box垂直方向的距离由margin决定。属于同一个BFC的两个相邻Box的margin会发生重叠"/>
          <p:cNvGrpSpPr/>
          <p:nvPr/>
        </p:nvGrpSpPr>
        <p:grpSpPr>
          <a:xfrm>
            <a:off x="1899376" y="8047241"/>
            <a:ext cx="8518559" cy="990919"/>
            <a:chOff x="-218440" y="-75566"/>
            <a:chExt cx="8518557" cy="990918"/>
          </a:xfrm>
        </p:grpSpPr>
        <p:sp>
          <p:nvSpPr>
            <p:cNvPr id="267" name="Box垂直方向的距离由margin决定。属于同一个BFC的两个相邻Box的margin会发生重叠"/>
            <p:cNvSpPr txBox="1"/>
            <p:nvPr/>
          </p:nvSpPr>
          <p:spPr>
            <a:xfrm>
              <a:off x="12700" y="75248"/>
              <a:ext cx="8287417" cy="8401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Box垂直方向的距离由margin决定。属于同一个BFC的两个相邻Box的margin会发生重叠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66" name="Box垂直方向的距离由margin决定。属于同一个BFC的两个相邻Box的margin会发生重叠" descr="Box垂直方向的距离由margin决定。属于同一个BFC的两个相邻Box的margin会发生重叠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218440" y="-75566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69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防止垂直 margin 重叠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0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23" y="3105047"/>
            <a:ext cx="2654301" cy="3873501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&lt;style&gt;     .wrap {         overflow: hidden;     }     p {         color: #f55;         background: #fcc;         width: 200px;         line-height: 100px;         text-align:center;         margin: 100px;     } &lt;/style&gt; &lt;body&gt;     &lt;p&gt;Haha&lt;/p&gt;       &lt;div class=“wrap”&gt;&lt;p&gt;Hehe&lt;/p&gt;&lt;/div&gt;     &lt;/div&gt; &lt;/body&gt;"/>
          <p:cNvSpPr txBox="1"/>
          <p:nvPr>
            <p:ph type="body" sz="half" idx="1"/>
          </p:nvPr>
        </p:nvSpPr>
        <p:spPr>
          <a:xfrm>
            <a:off x="1959989" y="2518307"/>
            <a:ext cx="4852016" cy="5932260"/>
          </a:xfrm>
          <a:prstGeom prst="rect">
            <a:avLst/>
          </a:prstGeom>
        </p:spPr>
        <p:txBody>
          <a:bodyPr anchor="t"/>
          <a:lstStyle/>
          <a:p>
            <a:pPr marL="291465" indent="-291465" defTabSz="233045">
              <a:spcBef>
                <a:spcPts val="1800"/>
              </a:spcBef>
              <a:buBlip>
                <a:blip r:embed="rId1"/>
              </a:buBlip>
              <a:defRPr sz="183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&lt;style&gt;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.wrap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overflow: hidden;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 {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color: #f55;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background: #fcc;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width: 200px;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line-height: 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text-align:center;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margin: 100px;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&lt;/style&gt;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&lt;body&gt;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&lt;p&gt;Haha&lt;/p&gt;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&lt;div class=“wrap”&gt;&lt;p&gt;Hehe&lt;/p&gt;&lt;/div&gt;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&lt;/div&gt;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&lt;/body&gt;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75" name="我们可以在p外面包裹一层容器，并触发该容器生成一个BFC。那么两个P便不属于同一个BFC，就不会发生margin重叠了。"/>
          <p:cNvGrpSpPr/>
          <p:nvPr/>
        </p:nvGrpSpPr>
        <p:grpSpPr>
          <a:xfrm>
            <a:off x="1342910" y="8512800"/>
            <a:ext cx="8875428" cy="990602"/>
            <a:chOff x="12699" y="-1"/>
            <a:chExt cx="8875426" cy="990601"/>
          </a:xfrm>
        </p:grpSpPr>
        <p:sp>
          <p:nvSpPr>
            <p:cNvPr id="274" name="我们可以在p外面包裹一层容器，并触发该容器生成一个BFC。那么两个P便不属于同一个BFC，就不会发生margin重叠了。"/>
            <p:cNvSpPr txBox="1"/>
            <p:nvPr/>
          </p:nvSpPr>
          <p:spPr>
            <a:xfrm>
              <a:off x="12700" y="75248"/>
              <a:ext cx="8850025" cy="8401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r>
                <a:rPr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我们可以在p外面包裹一层容器，并触发该容器生成一个BFC。那么两个P便不属于同一个BFC，就不会发生margin重叠了。</a:t>
              </a:r>
              <a:endPara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273" name="我们可以在p外面包裹一层容器，并触发该容器生成一个BFC。那么两个P便不属于同一个BFC，就不会发生margin重叠了。" descr="我们可以在p外面包裹一层容器，并触发该容器生成一个BFC。那么两个P便不属于同一个BFC，就不会发生margin重叠了。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699" y="-1"/>
              <a:ext cx="8875426" cy="990601"/>
            </a:xfrm>
            <a:prstGeom prst="rect">
              <a:avLst/>
            </a:prstGeom>
            <a:effectLst/>
          </p:spPr>
        </p:pic>
      </p:grpSp>
      <p:sp>
        <p:nvSpPr>
          <p:cNvPr id="276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防止垂直 margin 重叠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616" y="2566396"/>
            <a:ext cx="2603501" cy="5130801"/>
          </a:xfrm>
          <a:prstGeom prst="rect">
            <a:avLst/>
          </a:prstGeom>
          <a:ln w="889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总结"/>
          <p:cNvSpPr txBox="1"/>
          <p:nvPr>
            <p:ph type="title"/>
          </p:nvPr>
        </p:nvSpPr>
        <p:spPr>
          <a:xfrm>
            <a:off x="1270000" y="203200"/>
            <a:ext cx="10464800" cy="174653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总结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0" name="其实以上的几个例子都体现了，BFC就是页面上的一个隔离的独立容器，容器里面的子元素不会影响到外面的元素。反之也如此。…"/>
          <p:cNvSpPr txBox="1"/>
          <p:nvPr>
            <p:ph type="body" idx="1"/>
          </p:nvPr>
        </p:nvSpPr>
        <p:spPr>
          <a:xfrm>
            <a:off x="1270000" y="1805040"/>
            <a:ext cx="10464800" cy="7355954"/>
          </a:xfrm>
          <a:prstGeom prst="rect">
            <a:avLst/>
          </a:prstGeom>
        </p:spPr>
        <p:txBody>
          <a:bodyPr anchor="t"/>
          <a:lstStyle/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其实以上的几个例子都体现了，BFC就是页面上的一个隔离的独立容器，容器里面的子元素不会影响到外面的元素。反之也如此。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IFC(Inline Formatting Contexts)直译为"内联格式化上下文"，IFC的line box（线框）高度由其包含行内元素中最高的实际高度计算而来（不受到竖直方向的padding/margin影响)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FFC(Flex Formatting Contexts)直译为"自适应格式化上下文"，display值为flex或者inline-flex的元素将会生成自适应容器（flex container），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05765" indent="-405765" defTabSz="324485">
              <a:spcBef>
                <a:spcPts val="2500"/>
              </a:spcBef>
              <a:buBlip>
                <a:blip r:embed="rId1"/>
              </a:buBlip>
              <a:defRPr sz="255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GFC(GridLayout Formatting Contexts)直译为"网格布局格式化上下文"，当为一个元素设置display值为grid的时候，此元素将会获得一个独立的渲染区域，我们可以通过在网格容器（grid container）上定义网格定义行（grid definition rows）和网格定义列（grid definition columns）属性各在网格项目（grid item）上定义网格行（grid row）和网格列（grid columns）为每一个网格项目（grid item）定义位置和空间。 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hanks~"/>
          <p:cNvSpPr txBox="1"/>
          <p:nvPr>
            <p:ph type="title"/>
          </p:nvPr>
        </p:nvSpPr>
        <p:spPr>
          <a:xfrm>
            <a:off x="1270000" y="2788676"/>
            <a:ext cx="10464800" cy="25400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Thanks~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双飞翼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</a:rPr>
              <a:t>双飞翼布局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pos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position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float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负边距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等高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盒子模型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31495" indent="-531495" defTabSz="425450">
              <a:spcBef>
                <a:spcPts val="3300"/>
              </a:spcBef>
              <a:buBlip>
                <a:blip r:embed="rId1"/>
              </a:buBlip>
              <a:defRPr sz="33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清除浮动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9" name="pasted-image.png" descr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592098" y="3147088"/>
            <a:ext cx="7684257" cy="5230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IE6经典BUG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2" name="1、IE6怪异解析之padding与border算入宽高…"/>
          <p:cNvSpPr txBox="1"/>
          <p:nvPr>
            <p:ph type="body" idx="1"/>
          </p:nvPr>
        </p:nvSpPr>
        <p:spPr>
          <a:xfrm>
            <a:off x="589164" y="1589593"/>
            <a:ext cx="11826472" cy="7843617"/>
          </a:xfrm>
          <a:prstGeom prst="rect">
            <a:avLst/>
          </a:prstGeom>
        </p:spPr>
        <p:txBody>
          <a:bodyPr anchor="t"/>
          <a:lstStyle/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1、IE6怪异解析之padding与border算入宽高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原因：未加文档声明造成非盒模型解析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解决方法：加入文档声明&lt;!doctype html&gt;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2、IE6在块元素、左右浮动、设定marin时造成margin双倍（双边距）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解决方法：display:inline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3、以下三种其实是同一种bug，其实也不算是个bug，举个例子：父标签高度20，子标签11，垂直居中，20-11=9，9要分给文字的上面与下面，怎么分？IE6就会与其它的不同，所以，尽量避免。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1）字体大小为奇数之边框高度少1px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解决方法：字体大小设置为偶数或line-height为偶数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2）line-height，文本垂直居中差1px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解决方法：padding-top代替line-height居中，或line-height加1或减1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3）与父标签的宽度的奇偶不同的居中造成1px的偏离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14325" indent="-314325" defTabSz="251460">
              <a:spcBef>
                <a:spcPts val="1900"/>
              </a:spcBef>
              <a:buBlip>
                <a:blip r:embed="rId1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解决方法：如果父标签是奇数宽度，则子标签也用奇数宽度;如果是父标签偶数宽度，则子标签也用偶数宽度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IE6经典BUG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4、内部盒模型超出父级时，父级被撑大  解决方法：父标签使用overflow:hidden…"/>
          <p:cNvSpPr txBox="1"/>
          <p:nvPr>
            <p:ph type="body" idx="1"/>
          </p:nvPr>
        </p:nvSpPr>
        <p:spPr>
          <a:xfrm>
            <a:off x="589164" y="1589593"/>
            <a:ext cx="11826472" cy="7843617"/>
          </a:xfrm>
          <a:prstGeom prst="rect">
            <a:avLst/>
          </a:prstGeom>
        </p:spPr>
        <p:txBody>
          <a:bodyPr anchor="t"/>
          <a:lstStyle/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4、内部盒模型超出父级时，父级被撑大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解决方法：父标签使用overflow:hidden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5、line-height默认行高bug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解决方法：line-height设值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6、行标签之间会有一小段空白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解决方法：float或结构并排(可读性差，不建议)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7、标签高度无法小于19px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解决方法：overflow: hidden;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8、左浮元素margin-bottom失效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解决方法：显示设置高度 or 父标签设置_padding-bottom代替子标签的margin-bottom or 再放个标签让父标签浮动，子标签 margin- bottom，即(margin-bottom与float不同时作用于一个标签)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94335" indent="-394335" defTabSz="315595">
              <a:spcBef>
                <a:spcPts val="2400"/>
              </a:spcBef>
              <a:buBlip>
                <a:blip r:embed="rId1"/>
              </a:buBlip>
              <a:defRPr sz="2485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9、img于块元素中，底边多出空白 </a:t>
            </a:r>
            <a:b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解决方法：父级设置overflow: hidden; 或 img { display: block; } 或 _margin: -5px; 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Hand Me Down S (BRK)" charset="0"/>
              </a:rPr>
              <a:t>IE6经典BUG</a:t>
            </a:r>
            <a:endParaRPr>
              <a:latin typeface="微软雅黑" panose="020B0503020204020204" charset="-122"/>
              <a:ea typeface="微软雅黑" panose="020B0503020204020204" charset="-122"/>
              <a:cs typeface="Hand Me Down S (BRK)" charset="0"/>
            </a:endParaRPr>
          </a:p>
        </p:txBody>
      </p:sp>
      <p:sp>
        <p:nvSpPr>
          <p:cNvPr id="138" name="10、li之间会有间距…"/>
          <p:cNvSpPr txBox="1"/>
          <p:nvPr>
            <p:ph type="body" idx="1"/>
          </p:nvPr>
        </p:nvSpPr>
        <p:spPr>
          <a:xfrm>
            <a:off x="1270000" y="1972088"/>
            <a:ext cx="10464800" cy="6940521"/>
          </a:xfrm>
          <a:prstGeom prst="rect">
            <a:avLst/>
          </a:prstGeom>
        </p:spPr>
        <p:txBody>
          <a:bodyPr anchor="t"/>
          <a:lstStyle/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10、li之间会有间距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解决方法：float: left;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11、块元素中有文字及右浮动的行元素，行元素换行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解决方法：将行元素置于块元素内的文字前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12、position下的left，bottom错位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解决方法：为父级(relative层)设置宽高或添加*zoom:1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13、子级中有设置position，则父级overflow失效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68630" indent="-468630" defTabSz="374650">
              <a:spcBef>
                <a:spcPts val="2900"/>
              </a:spcBef>
              <a:buBlip>
                <a:blip r:embed="rId1"/>
              </a:buBlip>
              <a:defRPr sz="295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解决方法：为父级设置position:relative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基于移动端的PX与REM转换兼容方案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基于移动端的PX与REM转换兼容方案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基于移动端的PX与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基于移动端的PX与REM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different size  different DP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85775" indent="-485775" defTabSz="388620">
              <a:spcBef>
                <a:spcPts val="3000"/>
              </a:spcBef>
              <a:buBlip>
                <a:blip r:embed="rId1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different size  different DPR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5775" indent="-485775" defTabSz="388620">
              <a:spcBef>
                <a:spcPts val="3000"/>
              </a:spcBef>
              <a:buBlip>
                <a:blip r:embed="rId1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目前的设计稿 一般是 640 750 1125，一般要先均分成100份，(兼容vh,vm) 750/10 = 75px。div宽是240px*120px css的书写改为3.2rem * 1.6rem。 配合响应式修改html根的大小。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5775" indent="-485775" defTabSz="388620">
              <a:spcBef>
                <a:spcPts val="3000"/>
              </a:spcBef>
              <a:buBlip>
                <a:blip r:embed="rId1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字体不建议使用rem的，data-dpr属性动态设置字体大小。屏幕变大放更多的文字，或者屏幕更大放更多的字。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85775" indent="-485775" defTabSz="388620">
              <a:spcBef>
                <a:spcPts val="3000"/>
              </a:spcBef>
              <a:buBlip>
                <a:blip r:embed="rId1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神奇的padding/margin-top等比例缩放间距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DOC_GUID" val="{0d639819-ed61-47d9-813e-c8bd803dcc24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>
          <a:noFill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5841</Words>
  <Application>WPS 演示</Application>
  <PresentationFormat/>
  <Paragraphs>206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5" baseType="lpstr">
      <vt:lpstr>Arial</vt:lpstr>
      <vt:lpstr>宋体</vt:lpstr>
      <vt:lpstr>Wingdings</vt:lpstr>
      <vt:lpstr>Chalkduster</vt:lpstr>
      <vt:lpstr>Helvetica Neue</vt:lpstr>
      <vt:lpstr>HanziPen SC Regular</vt:lpstr>
      <vt:lpstr>微软雅黑</vt:lpstr>
      <vt:lpstr>Hand Me Down S (BRK)</vt:lpstr>
      <vt:lpstr>Hannotate SC Regular</vt:lpstr>
      <vt:lpstr>Almonte Snow</vt:lpstr>
      <vt:lpstr>Arial Unicode MS</vt:lpstr>
      <vt:lpstr>Courier</vt:lpstr>
      <vt:lpstr>Calibri</vt:lpstr>
      <vt:lpstr>Chalkduster</vt:lpstr>
      <vt:lpstr>Hannotate SC Regular</vt:lpstr>
      <vt:lpstr>HanziPen SC Regular</vt:lpstr>
      <vt:lpstr>Helvetica Neue</vt:lpstr>
      <vt:lpstr>Courier New</vt:lpstr>
      <vt:lpstr>Chalkboard</vt:lpstr>
      <vt:lpstr>CSS3核心高级技巧</vt:lpstr>
      <vt:lpstr>CSS3开发常备核心技能</vt:lpstr>
      <vt:lpstr>双飞翼布局+CSS HACK</vt:lpstr>
      <vt:lpstr>双飞翼布局</vt:lpstr>
      <vt:lpstr>IE6经典BUG</vt:lpstr>
      <vt:lpstr>IE6经典BUG</vt:lpstr>
      <vt:lpstr>IE6经典BUG</vt:lpstr>
      <vt:lpstr>基于移动端的PX与REM转换兼容方案</vt:lpstr>
      <vt:lpstr>基于移动端的PX与REM</vt:lpstr>
      <vt:lpstr>弹性盒模型与Reset的选择</vt:lpstr>
      <vt:lpstr>弹性盒模型与Reset的选择</vt:lpstr>
      <vt:lpstr>ICON-FONT与常用字体排版</vt:lpstr>
      <vt:lpstr>ICON-FONT与常用字体排版</vt:lpstr>
      <vt:lpstr>CSS ICON</vt:lpstr>
      <vt:lpstr>有关设计的JS</vt:lpstr>
      <vt:lpstr>CSS代码检测团队项目规范</vt:lpstr>
      <vt:lpstr>CSS HINT</vt:lpstr>
      <vt:lpstr>CSS绘制高级技巧</vt:lpstr>
      <vt:lpstr>CSS绘制高级技巧</vt:lpstr>
      <vt:lpstr>CSS绘制高级技巧</vt:lpstr>
      <vt:lpstr>CSS绘制高级技巧</vt:lpstr>
      <vt:lpstr>CSS绘制高级技巧</vt:lpstr>
      <vt:lpstr>CSS绘制高级技巧</vt:lpstr>
      <vt:lpstr>CSS绘制高级技巧</vt:lpstr>
      <vt:lpstr>BFC IFC GFC FFC</vt:lpstr>
      <vt:lpstr>BFC</vt:lpstr>
      <vt:lpstr>哪些元素会生成BFC?</vt:lpstr>
      <vt:lpstr>PowerPoint 演示文稿</vt:lpstr>
      <vt:lpstr>自适应两栏布局</vt:lpstr>
      <vt:lpstr>清除内部浮动</vt:lpstr>
      <vt:lpstr>清除内部浮动</vt:lpstr>
      <vt:lpstr>防止垂直 margin 重叠</vt:lpstr>
      <vt:lpstr>防止垂直 margin 重叠</vt:lpstr>
      <vt:lpstr>防止垂直 margin 重叠</vt:lpstr>
      <vt:lpstr>总结</vt:lpstr>
      <vt:lpstr>Thanks~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CSS3核心高级技巧</dc:title>
  <dc:creator/>
  <cp:lastModifiedBy>完美蛋炒饭</cp:lastModifiedBy>
  <cp:revision>25</cp:revision>
  <dcterms:created xsi:type="dcterms:W3CDTF">2019-03-30T07:22:00Z</dcterms:created>
  <dcterms:modified xsi:type="dcterms:W3CDTF">2019-04-19T16:26:52Z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